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 Testo</a:t>
            </a:r>
          </a:p>
        </p:txBody>
      </p:sp>
      <p:sp>
        <p:nvSpPr>
          <p:cNvPr id="12" name="Corpo livello uno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Giovanni Mela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–Giovanni Mela</a:t>
            </a:r>
          </a:p>
        </p:txBody>
      </p:sp>
      <p:sp>
        <p:nvSpPr>
          <p:cNvPr id="94" name="“Inserisci qui una citazione”."/>
          <p:cNvSpPr txBox="1"/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“Inserisci qui una citazione”. </a:t>
            </a:r>
          </a:p>
        </p:txBody>
      </p:sp>
      <p:sp>
        <p:nvSpPr>
          <p:cNvPr id="9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magine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magine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olo Testo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 Testo</a:t>
            </a:r>
          </a:p>
        </p:txBody>
      </p:sp>
      <p:sp>
        <p:nvSpPr>
          <p:cNvPr id="22" name="Corpo livello uno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Testo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magine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olo Testo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Titolo Testo</a:t>
            </a:r>
          </a:p>
        </p:txBody>
      </p:sp>
      <p:sp>
        <p:nvSpPr>
          <p:cNvPr id="40" name="Corpo livello uno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4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57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67" name="Corpo livello uno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rpo livello uno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magine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magine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magine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3" name="Corpo livello uno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github.com/pastre23/Progetto-SSD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hyperlink" Target="https://github.com/esp8266/Arduino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ecure System Design…"/>
          <p:cNvSpPr txBox="1"/>
          <p:nvPr>
            <p:ph type="ctrTitle"/>
          </p:nvPr>
        </p:nvSpPr>
        <p:spPr>
          <a:xfrm>
            <a:off x="4833937" y="4038842"/>
            <a:ext cx="14716126" cy="3123716"/>
          </a:xfrm>
          <a:prstGeom prst="rect">
            <a:avLst/>
          </a:prstGeom>
        </p:spPr>
        <p:txBody>
          <a:bodyPr/>
          <a:lstStyle/>
          <a:p>
            <a:pPr defTabSz="805100">
              <a:defRPr sz="10976"/>
            </a:pPr>
            <a:r>
              <a:t>Secure System Design</a:t>
            </a:r>
          </a:p>
          <a:p>
            <a:pPr defTabSz="805100">
              <a:defRPr sz="8330"/>
            </a:pPr>
            <a:r>
              <a:t>elaborato finale </a:t>
            </a:r>
          </a:p>
        </p:txBody>
      </p:sp>
      <p:sp>
        <p:nvSpPr>
          <p:cNvPr id="120" name="A cura di Pasquale Tremante…"/>
          <p:cNvSpPr txBox="1"/>
          <p:nvPr>
            <p:ph type="subTitle" sz="quarter" idx="1"/>
          </p:nvPr>
        </p:nvSpPr>
        <p:spPr>
          <a:xfrm>
            <a:off x="4833937" y="8452626"/>
            <a:ext cx="14716126" cy="1589486"/>
          </a:xfrm>
          <a:prstGeom prst="rect">
            <a:avLst/>
          </a:prstGeom>
        </p:spPr>
        <p:txBody>
          <a:bodyPr/>
          <a:lstStyle/>
          <a:p>
            <a:pPr defTabSz="764024">
              <a:defRPr sz="4836"/>
            </a:pPr>
            <a:r>
              <a:t>A cura di </a:t>
            </a:r>
            <a:r>
              <a:rPr b="1"/>
              <a:t>Pasquale Tremante</a:t>
            </a:r>
            <a:endParaRPr b="1"/>
          </a:p>
          <a:p>
            <a:pPr defTabSz="764024">
              <a:defRPr sz="4650"/>
            </a:pPr>
            <a:r>
              <a:t>Marzo 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enerazione chiave e certificato digitale per nodo Server"/>
          <p:cNvSpPr txBox="1"/>
          <p:nvPr>
            <p:ph type="ctrTitle"/>
          </p:nvPr>
        </p:nvSpPr>
        <p:spPr>
          <a:xfrm>
            <a:off x="1262085" y="597469"/>
            <a:ext cx="18102831" cy="2139833"/>
          </a:xfrm>
          <a:prstGeom prst="rect">
            <a:avLst/>
          </a:prstGeom>
        </p:spPr>
        <p:txBody>
          <a:bodyPr/>
          <a:lstStyle>
            <a:lvl1pPr algn="l" defTabSz="476488">
              <a:defRPr b="1" sz="6496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Generazione chiave e certificato digitale per nodo Server</a:t>
            </a:r>
          </a:p>
        </p:txBody>
      </p:sp>
      <p:pic>
        <p:nvPicPr>
          <p:cNvPr id="153" name="Schermata 2018-02-27 alle 11.41.09.png" descr="Schermata 2018-02-27 alle 11.4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445" y="3203024"/>
            <a:ext cx="17110566" cy="984179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Indirizzo IP statico assegnato al nodo Server!"/>
          <p:cNvSpPr txBox="1"/>
          <p:nvPr/>
        </p:nvSpPr>
        <p:spPr>
          <a:xfrm>
            <a:off x="10993352" y="3904891"/>
            <a:ext cx="890740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Indirizzo IP statico assegnato al nodo Server!</a:t>
            </a:r>
          </a:p>
        </p:txBody>
      </p:sp>
      <p:sp>
        <p:nvSpPr>
          <p:cNvPr id="155" name="Rettangolo arrotondato"/>
          <p:cNvSpPr/>
          <p:nvPr/>
        </p:nvSpPr>
        <p:spPr>
          <a:xfrm>
            <a:off x="2071078" y="6200210"/>
            <a:ext cx="1997542" cy="346240"/>
          </a:xfrm>
          <a:prstGeom prst="roundRect">
            <a:avLst>
              <a:gd name="adj" fmla="val 50000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6" name="Linea"/>
          <p:cNvSpPr/>
          <p:nvPr/>
        </p:nvSpPr>
        <p:spPr>
          <a:xfrm flipV="1">
            <a:off x="4079170" y="4513623"/>
            <a:ext cx="8397823" cy="18308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Distribuzione e conservazione dei certificati digitali e della chiave"/>
          <p:cNvSpPr txBox="1"/>
          <p:nvPr>
            <p:ph type="ctrTitle"/>
          </p:nvPr>
        </p:nvSpPr>
        <p:spPr>
          <a:xfrm>
            <a:off x="1262085" y="707881"/>
            <a:ext cx="20506978" cy="2139833"/>
          </a:xfrm>
          <a:prstGeom prst="rect">
            <a:avLst/>
          </a:prstGeom>
        </p:spPr>
        <p:txBody>
          <a:bodyPr/>
          <a:lstStyle>
            <a:lvl1pPr algn="l" defTabSz="476488">
              <a:defRPr b="1" sz="6496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Distribuzione e conservazione dei certificati digitali e della chiave</a:t>
            </a:r>
          </a:p>
        </p:txBody>
      </p:sp>
      <p:sp>
        <p:nvSpPr>
          <p:cNvPr id="159" name="Una volta che chiave e certificati sono stati generati, con il seguente comando li trasformiamo in un array di uint8 e li salviamo in file .h:"/>
          <p:cNvSpPr txBox="1"/>
          <p:nvPr/>
        </p:nvSpPr>
        <p:spPr>
          <a:xfrm>
            <a:off x="1319387" y="3659685"/>
            <a:ext cx="17549557" cy="1222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0" sz="3600"/>
            </a:lvl1pPr>
          </a:lstStyle>
          <a:p>
            <a:pPr/>
            <a:r>
              <a:t>Una volta che chiave e certificati sono stati generati, con il seguente comando li trasformiamo in un array di uint8 e li salviamo in file .h:</a:t>
            </a:r>
          </a:p>
        </p:txBody>
      </p:sp>
      <p:pic>
        <p:nvPicPr>
          <p:cNvPr id="160" name="Schermata 2018-02-27 alle 13.04.41.png" descr="Schermata 2018-02-27 alle 13.0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073" y="5407438"/>
            <a:ext cx="19531350" cy="159197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Fatto questo è possibile salvarli nella memoria flash dei nostri dispositivi, vediamo come…"/>
          <p:cNvSpPr txBox="1"/>
          <p:nvPr/>
        </p:nvSpPr>
        <p:spPr>
          <a:xfrm>
            <a:off x="1322920" y="7556638"/>
            <a:ext cx="18582107" cy="676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0" sz="3600"/>
            </a:lvl1pPr>
          </a:lstStyle>
          <a:p>
            <a:pPr/>
            <a:r>
              <a:t>Fatto questo è possibile salvarli nella memoria flash dei nostri dispositivi, vediamo come…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plementazione di SSL (lato server) (1/3)"/>
          <p:cNvSpPr txBox="1"/>
          <p:nvPr/>
        </p:nvSpPr>
        <p:spPr>
          <a:xfrm>
            <a:off x="1273863" y="990482"/>
            <a:ext cx="22742345" cy="13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7800"/>
            </a:lvl1pPr>
          </a:lstStyle>
          <a:p>
            <a:pPr/>
            <a:r>
              <a:t>Implementazione di SSL (lato server) (1/3)</a:t>
            </a:r>
          </a:p>
        </p:txBody>
      </p:sp>
      <p:grpSp>
        <p:nvGrpSpPr>
          <p:cNvPr id="168" name="Gruppo"/>
          <p:cNvGrpSpPr/>
          <p:nvPr/>
        </p:nvGrpSpPr>
        <p:grpSpPr>
          <a:xfrm>
            <a:off x="1843089" y="3146536"/>
            <a:ext cx="8890640" cy="7728178"/>
            <a:chOff x="0" y="0"/>
            <a:chExt cx="8890639" cy="7728177"/>
          </a:xfrm>
        </p:grpSpPr>
        <p:pic>
          <p:nvPicPr>
            <p:cNvPr id="164" name="Schermata 2018-02-28 alle 08.30.35.png" descr="Schermata 2018-02-28 alle 08.30.35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6462" r="0" b="0"/>
            <a:stretch>
              <a:fillRect/>
            </a:stretch>
          </p:blipFill>
          <p:spPr>
            <a:xfrm>
              <a:off x="139545" y="0"/>
              <a:ext cx="8751095" cy="77281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Rettangolo arrotondato"/>
            <p:cNvSpPr/>
            <p:nvPr/>
          </p:nvSpPr>
          <p:spPr>
            <a:xfrm>
              <a:off x="0" y="2124279"/>
              <a:ext cx="5450431" cy="2286913"/>
            </a:xfrm>
            <a:prstGeom prst="roundRect">
              <a:avLst>
                <a:gd name="adj" fmla="val 29545"/>
              </a:avLst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6" name="Rettangolo arrotondato"/>
            <p:cNvSpPr/>
            <p:nvPr/>
          </p:nvSpPr>
          <p:spPr>
            <a:xfrm>
              <a:off x="90929" y="6765798"/>
              <a:ext cx="6048531" cy="961118"/>
            </a:xfrm>
            <a:prstGeom prst="roundRect">
              <a:avLst>
                <a:gd name="adj" fmla="val 39187"/>
              </a:avLst>
            </a:prstGeom>
            <a:noFill/>
            <a:ln w="254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67" name="Rettangolo arrotondato"/>
            <p:cNvSpPr/>
            <p:nvPr/>
          </p:nvSpPr>
          <p:spPr>
            <a:xfrm>
              <a:off x="60720" y="1300761"/>
              <a:ext cx="5338121" cy="680063"/>
            </a:xfrm>
            <a:prstGeom prst="roundRect">
              <a:avLst>
                <a:gd name="adj" fmla="val 50000"/>
              </a:avLst>
            </a:prstGeom>
            <a:noFill/>
            <a:ln w="63500" cap="flat">
              <a:solidFill>
                <a:srgbClr val="FFD47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b="0" sz="3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69" name="Ehm…! Ne riparliamo dopo! 😅"/>
          <p:cNvSpPr txBox="1"/>
          <p:nvPr/>
        </p:nvSpPr>
        <p:spPr>
          <a:xfrm>
            <a:off x="8133176" y="3576085"/>
            <a:ext cx="3172052" cy="828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2000"/>
            </a:pPr>
            <a:r>
              <a:t>Ehm…! Ne riparliamo dopo! </a:t>
            </a:r>
            <a:r>
              <a:rPr b="0">
                <a:latin typeface="Apple Color Emoji"/>
                <a:ea typeface="Apple Color Emoji"/>
                <a:cs typeface="Apple Color Emoji"/>
                <a:sym typeface="Apple Color Emoji"/>
              </a:rPr>
              <a:t>😅</a:t>
            </a:r>
          </a:p>
        </p:txBody>
      </p:sp>
      <p:sp>
        <p:nvSpPr>
          <p:cNvPr id="170" name="Ovale"/>
          <p:cNvSpPr/>
          <p:nvPr/>
        </p:nvSpPr>
        <p:spPr>
          <a:xfrm>
            <a:off x="5465064" y="5338232"/>
            <a:ext cx="1059349" cy="382349"/>
          </a:xfrm>
          <a:prstGeom prst="ellipse">
            <a:avLst/>
          </a:prstGeom>
          <a:ln w="50800">
            <a:solidFill>
              <a:srgbClr val="00F9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00FA9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Linea"/>
          <p:cNvSpPr/>
          <p:nvPr/>
        </p:nvSpPr>
        <p:spPr>
          <a:xfrm>
            <a:off x="6430208" y="5680948"/>
            <a:ext cx="2473582" cy="1309414"/>
          </a:xfrm>
          <a:prstGeom prst="line">
            <a:avLst/>
          </a:prstGeom>
          <a:ln w="25400">
            <a:solidFill>
              <a:srgbClr val="00F9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2" name="Linea"/>
          <p:cNvSpPr/>
          <p:nvPr/>
        </p:nvSpPr>
        <p:spPr>
          <a:xfrm>
            <a:off x="6827855" y="6638133"/>
            <a:ext cx="2016658" cy="409483"/>
          </a:xfrm>
          <a:prstGeom prst="line">
            <a:avLst/>
          </a:prstGeom>
          <a:ln w="25400">
            <a:solidFill>
              <a:srgbClr val="00F9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Aggiungendo questa keyword, salviamo le variabili all’interno della memoria flash del nostro dispositivo, anziché nella SRAM."/>
          <p:cNvSpPr txBox="1"/>
          <p:nvPr/>
        </p:nvSpPr>
        <p:spPr>
          <a:xfrm>
            <a:off x="8737003" y="6334210"/>
            <a:ext cx="6909994" cy="1352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2600"/>
            </a:lvl1pPr>
          </a:lstStyle>
          <a:p>
            <a:pPr/>
            <a:r>
              <a:t>Aggiungendo questa keyword, salviamo le variabili all’interno della memoria flash del nostro dispositivo, anziché nella SRAM.</a:t>
            </a:r>
          </a:p>
        </p:txBody>
      </p:sp>
      <p:sp>
        <p:nvSpPr>
          <p:cNvPr id="174" name="Ovale"/>
          <p:cNvSpPr/>
          <p:nvPr/>
        </p:nvSpPr>
        <p:spPr>
          <a:xfrm>
            <a:off x="5758734" y="6490445"/>
            <a:ext cx="1059350" cy="382349"/>
          </a:xfrm>
          <a:prstGeom prst="ellipse">
            <a:avLst/>
          </a:prstGeom>
          <a:ln w="50800">
            <a:solidFill>
              <a:srgbClr val="00F9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Linea"/>
          <p:cNvSpPr/>
          <p:nvPr/>
        </p:nvSpPr>
        <p:spPr>
          <a:xfrm flipV="1">
            <a:off x="7216183" y="4827564"/>
            <a:ext cx="5327714" cy="79864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Salvataggio chiave privata e certificato del server nella memoria."/>
          <p:cNvSpPr txBox="1"/>
          <p:nvPr/>
        </p:nvSpPr>
        <p:spPr>
          <a:xfrm>
            <a:off x="12132418" y="4320642"/>
            <a:ext cx="6909993" cy="946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2600"/>
            </a:lvl1pPr>
          </a:lstStyle>
          <a:p>
            <a:pPr/>
            <a:r>
              <a:t>Salvataggio chiave privata e certificato del server nella memoria.</a:t>
            </a:r>
          </a:p>
        </p:txBody>
      </p:sp>
      <p:sp>
        <p:nvSpPr>
          <p:cNvPr id="177" name="Linea"/>
          <p:cNvSpPr/>
          <p:nvPr/>
        </p:nvSpPr>
        <p:spPr>
          <a:xfrm flipV="1">
            <a:off x="7223275" y="4128552"/>
            <a:ext cx="1693434" cy="547560"/>
          </a:xfrm>
          <a:prstGeom prst="line">
            <a:avLst/>
          </a:prstGeom>
          <a:ln w="63500">
            <a:solidFill>
              <a:srgbClr val="FFD4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Rettangolo arrotondato"/>
          <p:cNvSpPr/>
          <p:nvPr/>
        </p:nvSpPr>
        <p:spPr>
          <a:xfrm>
            <a:off x="17503872" y="10046265"/>
            <a:ext cx="5185363" cy="2617270"/>
          </a:xfrm>
          <a:prstGeom prst="roundRect">
            <a:avLst>
              <a:gd name="adj" fmla="val 10383"/>
            </a:avLst>
          </a:prstGeom>
          <a:ln w="508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Linea"/>
          <p:cNvSpPr/>
          <p:nvPr/>
        </p:nvSpPr>
        <p:spPr>
          <a:xfrm>
            <a:off x="17778179" y="10565162"/>
            <a:ext cx="1107605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0" name="Linea"/>
          <p:cNvSpPr/>
          <p:nvPr/>
        </p:nvSpPr>
        <p:spPr>
          <a:xfrm>
            <a:off x="17776907" y="11354899"/>
            <a:ext cx="1110149" cy="1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" name="Necessary to implement TLS"/>
          <p:cNvSpPr txBox="1"/>
          <p:nvPr/>
        </p:nvSpPr>
        <p:spPr>
          <a:xfrm>
            <a:off x="19232339" y="10351053"/>
            <a:ext cx="3247836" cy="428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i="1" sz="1900"/>
            </a:lvl1pPr>
          </a:lstStyle>
          <a:p>
            <a:pPr/>
            <a:r>
              <a:t>Necessary to implement TLS</a:t>
            </a:r>
          </a:p>
        </p:txBody>
      </p:sp>
      <p:sp>
        <p:nvSpPr>
          <p:cNvPr id="182" name="Necessary for connection and communication"/>
          <p:cNvSpPr txBox="1"/>
          <p:nvPr/>
        </p:nvSpPr>
        <p:spPr>
          <a:xfrm>
            <a:off x="19071243" y="10994740"/>
            <a:ext cx="3570029" cy="720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i="1" sz="1900"/>
            </a:lvl1pPr>
          </a:lstStyle>
          <a:p>
            <a:pPr/>
            <a:r>
              <a:t>Necessary for connection and communication</a:t>
            </a:r>
          </a:p>
        </p:txBody>
      </p:sp>
      <p:sp>
        <p:nvSpPr>
          <p:cNvPr id="183" name="Linea"/>
          <p:cNvSpPr/>
          <p:nvPr/>
        </p:nvSpPr>
        <p:spPr>
          <a:xfrm>
            <a:off x="17745555" y="12144637"/>
            <a:ext cx="1107604" cy="1"/>
          </a:xfrm>
          <a:prstGeom prst="line">
            <a:avLst/>
          </a:prstGeom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4" name="Other information"/>
          <p:cNvSpPr txBox="1"/>
          <p:nvPr/>
        </p:nvSpPr>
        <p:spPr>
          <a:xfrm>
            <a:off x="19805137" y="11930528"/>
            <a:ext cx="2036992" cy="428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i="1" sz="1900"/>
            </a:lvl1pPr>
          </a:lstStyle>
          <a:p>
            <a:pPr/>
            <a:r>
              <a:t>Other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mplementazione di SSL (lato server) (2/3)"/>
          <p:cNvSpPr txBox="1"/>
          <p:nvPr/>
        </p:nvSpPr>
        <p:spPr>
          <a:xfrm>
            <a:off x="1273863" y="990482"/>
            <a:ext cx="22742345" cy="13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7800"/>
            </a:lvl1pPr>
          </a:lstStyle>
          <a:p>
            <a:pPr/>
            <a:r>
              <a:t>Implementazione di SSL (lato server) (2/3)</a:t>
            </a:r>
          </a:p>
        </p:txBody>
      </p:sp>
      <p:pic>
        <p:nvPicPr>
          <p:cNvPr id="187" name="Schermata 2018-02-28 alle 00.14.50.png" descr="Schermata 2018-02-28 alle 00.14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8860" y="2744140"/>
            <a:ext cx="5018519" cy="4578584"/>
          </a:xfrm>
          <a:prstGeom prst="rect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</p:pic>
      <p:pic>
        <p:nvPicPr>
          <p:cNvPr id="188" name="Schermata 2018-03-03 alle 10.16.02.png" descr="Schermata 2018-03-03 alle 10.16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3785" y="2881362"/>
            <a:ext cx="8133850" cy="985798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Rettangolo arrotondato"/>
          <p:cNvSpPr/>
          <p:nvPr/>
        </p:nvSpPr>
        <p:spPr>
          <a:xfrm>
            <a:off x="1642874" y="5704692"/>
            <a:ext cx="7570946" cy="1144656"/>
          </a:xfrm>
          <a:prstGeom prst="roundRect">
            <a:avLst>
              <a:gd name="adj" fmla="val 35597"/>
            </a:avLst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0" name="Rettangolo arrotondato"/>
          <p:cNvSpPr/>
          <p:nvPr/>
        </p:nvSpPr>
        <p:spPr>
          <a:xfrm>
            <a:off x="1660871" y="4483883"/>
            <a:ext cx="2648267" cy="65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688" y="21600"/>
                </a:moveTo>
                <a:lnTo>
                  <a:pt x="18912" y="21600"/>
                </a:lnTo>
                <a:cubicBezTo>
                  <a:pt x="18912" y="21600"/>
                  <a:pt x="18912" y="21600"/>
                  <a:pt x="18912" y="21600"/>
                </a:cubicBezTo>
                <a:cubicBezTo>
                  <a:pt x="20396" y="21600"/>
                  <a:pt x="21600" y="16765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4835"/>
                  <a:pt x="20396" y="0"/>
                  <a:pt x="18912" y="0"/>
                </a:cubicBezTo>
                <a:cubicBezTo>
                  <a:pt x="18912" y="0"/>
                  <a:pt x="18912" y="0"/>
                  <a:pt x="18912" y="0"/>
                </a:cubicBezTo>
                <a:lnTo>
                  <a:pt x="2688" y="0"/>
                </a:lnTo>
                <a:cubicBezTo>
                  <a:pt x="2688" y="0"/>
                  <a:pt x="2688" y="0"/>
                  <a:pt x="2688" y="0"/>
                </a:cubicBezTo>
                <a:cubicBezTo>
                  <a:pt x="1204" y="0"/>
                  <a:pt x="0" y="4835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6765"/>
                  <a:pt x="1204" y="21600"/>
                  <a:pt x="2688" y="21600"/>
                </a:cubicBezTo>
                <a:cubicBezTo>
                  <a:pt x="2688" y="21600"/>
                  <a:pt x="2688" y="21600"/>
                  <a:pt x="2688" y="21600"/>
                </a:cubicBezTo>
                <a:close/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1" name="Linea"/>
          <p:cNvSpPr/>
          <p:nvPr/>
        </p:nvSpPr>
        <p:spPr>
          <a:xfrm>
            <a:off x="4315328" y="4785748"/>
            <a:ext cx="9927341" cy="1"/>
          </a:xfrm>
          <a:prstGeom prst="line">
            <a:avLst/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Rettangolo arrotondato"/>
          <p:cNvSpPr/>
          <p:nvPr/>
        </p:nvSpPr>
        <p:spPr>
          <a:xfrm>
            <a:off x="1610071" y="7094521"/>
            <a:ext cx="3001504" cy="6591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72" y="21600"/>
                </a:moveTo>
                <a:lnTo>
                  <a:pt x="19228" y="21600"/>
                </a:lnTo>
                <a:cubicBezTo>
                  <a:pt x="19228" y="21600"/>
                  <a:pt x="19228" y="21600"/>
                  <a:pt x="19228" y="21600"/>
                </a:cubicBezTo>
                <a:cubicBezTo>
                  <a:pt x="20538" y="21600"/>
                  <a:pt x="21600" y="16765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ubicBezTo>
                  <a:pt x="21600" y="4835"/>
                  <a:pt x="20538" y="0"/>
                  <a:pt x="19228" y="0"/>
                </a:cubicBezTo>
                <a:cubicBezTo>
                  <a:pt x="19228" y="0"/>
                  <a:pt x="19228" y="0"/>
                  <a:pt x="19228" y="0"/>
                </a:cubicBezTo>
                <a:lnTo>
                  <a:pt x="2372" y="0"/>
                </a:lnTo>
                <a:cubicBezTo>
                  <a:pt x="2372" y="0"/>
                  <a:pt x="2372" y="0"/>
                  <a:pt x="2372" y="0"/>
                </a:cubicBezTo>
                <a:cubicBezTo>
                  <a:pt x="1062" y="0"/>
                  <a:pt x="0" y="4835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0800"/>
                  <a:pt x="0" y="10800"/>
                  <a:pt x="0" y="10800"/>
                </a:cubicBezTo>
                <a:cubicBezTo>
                  <a:pt x="0" y="16765"/>
                  <a:pt x="1062" y="21600"/>
                  <a:pt x="2372" y="21600"/>
                </a:cubicBezTo>
                <a:cubicBezTo>
                  <a:pt x="2372" y="21600"/>
                  <a:pt x="2372" y="21600"/>
                  <a:pt x="2372" y="21600"/>
                </a:cubicBezTo>
                <a:close/>
              </a:path>
            </a:pathLst>
          </a:cu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Linea"/>
          <p:cNvSpPr/>
          <p:nvPr/>
        </p:nvSpPr>
        <p:spPr>
          <a:xfrm>
            <a:off x="4396659" y="9845437"/>
            <a:ext cx="7759537" cy="1"/>
          </a:xfrm>
          <a:prstGeom prst="line">
            <a:avLst/>
          </a:prstGeom>
          <a:ln w="25400">
            <a:solidFill>
              <a:schemeClr val="accent3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94" name="Schermata 2018-03-03 alle 16.40.12.png" descr="Schermata 2018-03-03 alle 16.40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35959" y="7657875"/>
            <a:ext cx="9526491" cy="5423987"/>
          </a:xfrm>
          <a:prstGeom prst="rect">
            <a:avLst/>
          </a:prstGeom>
          <a:ln w="25400">
            <a:solidFill>
              <a:schemeClr val="accent3"/>
            </a:solidFill>
            <a:miter lim="400000"/>
          </a:ln>
        </p:spPr>
      </p:pic>
      <p:sp>
        <p:nvSpPr>
          <p:cNvPr id="195" name="Linea"/>
          <p:cNvSpPr/>
          <p:nvPr/>
        </p:nvSpPr>
        <p:spPr>
          <a:xfrm>
            <a:off x="10302022" y="9825470"/>
            <a:ext cx="1" cy="1088797"/>
          </a:xfrm>
          <a:prstGeom prst="line">
            <a:avLst/>
          </a:prstGeom>
          <a:ln w="25400">
            <a:solidFill>
              <a:schemeClr val="accent3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6" name="Not necessary for server"/>
          <p:cNvSpPr txBox="1"/>
          <p:nvPr/>
        </p:nvSpPr>
        <p:spPr>
          <a:xfrm>
            <a:off x="8779328" y="10792304"/>
            <a:ext cx="3045389" cy="895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2500"/>
            </a:lvl1pPr>
          </a:lstStyle>
          <a:p>
            <a:pPr/>
            <a:r>
              <a:t>Not necessary for server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erver4.png" descr="server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87292" y="2652496"/>
            <a:ext cx="9318565" cy="104603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erver3.png" descr="server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829" y="2652496"/>
            <a:ext cx="6696080" cy="8730104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Rettangolo arrotondato"/>
          <p:cNvSpPr/>
          <p:nvPr/>
        </p:nvSpPr>
        <p:spPr>
          <a:xfrm>
            <a:off x="1335516" y="4397810"/>
            <a:ext cx="5979417" cy="1472885"/>
          </a:xfrm>
          <a:prstGeom prst="roundRect">
            <a:avLst>
              <a:gd name="adj" fmla="val 19110"/>
            </a:avLst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Implementazione di SSL (lato server) (3/3)"/>
          <p:cNvSpPr txBox="1"/>
          <p:nvPr/>
        </p:nvSpPr>
        <p:spPr>
          <a:xfrm>
            <a:off x="1273863" y="990482"/>
            <a:ext cx="22742345" cy="13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7800"/>
            </a:lvl1pPr>
          </a:lstStyle>
          <a:p>
            <a:pPr/>
            <a:r>
              <a:t>Implementazione di SSL (lato server) (3/3)</a:t>
            </a:r>
          </a:p>
        </p:txBody>
      </p:sp>
      <p:sp>
        <p:nvSpPr>
          <p:cNvPr id="202" name="Rettangolo arrotondato"/>
          <p:cNvSpPr/>
          <p:nvPr/>
        </p:nvSpPr>
        <p:spPr>
          <a:xfrm>
            <a:off x="13134478" y="10091142"/>
            <a:ext cx="5276403" cy="353735"/>
          </a:xfrm>
          <a:prstGeom prst="roundRect">
            <a:avLst>
              <a:gd name="adj" fmla="val 50000"/>
            </a:avLst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Rettangolo arrotondato"/>
          <p:cNvSpPr/>
          <p:nvPr/>
        </p:nvSpPr>
        <p:spPr>
          <a:xfrm>
            <a:off x="1362677" y="9816677"/>
            <a:ext cx="5742420" cy="649492"/>
          </a:xfrm>
          <a:prstGeom prst="roundRect">
            <a:avLst>
              <a:gd name="adj" fmla="val 43336"/>
            </a:avLst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Implementazione di SSL (lato client) (1/2)"/>
          <p:cNvSpPr txBox="1"/>
          <p:nvPr/>
        </p:nvSpPr>
        <p:spPr>
          <a:xfrm>
            <a:off x="1273863" y="990482"/>
            <a:ext cx="22742345" cy="13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7800"/>
            </a:lvl1pPr>
          </a:lstStyle>
          <a:p>
            <a:pPr/>
            <a:r>
              <a:t>Implementazione di SSL (lato client) (1/2)</a:t>
            </a:r>
          </a:p>
        </p:txBody>
      </p:sp>
      <p:pic>
        <p:nvPicPr>
          <p:cNvPr id="206" name="client1.png" descr="client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435" y="2475537"/>
            <a:ext cx="5583723" cy="1105650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Rettangolo arrotondato"/>
          <p:cNvSpPr/>
          <p:nvPr/>
        </p:nvSpPr>
        <p:spPr>
          <a:xfrm>
            <a:off x="1118006" y="5679923"/>
            <a:ext cx="5728201" cy="951117"/>
          </a:xfrm>
          <a:prstGeom prst="roundRect">
            <a:avLst>
              <a:gd name="adj" fmla="val 29593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8" name="Rettangolo arrotondato"/>
          <p:cNvSpPr/>
          <p:nvPr/>
        </p:nvSpPr>
        <p:spPr>
          <a:xfrm>
            <a:off x="1248166" y="4749919"/>
            <a:ext cx="4459555" cy="392483"/>
          </a:xfrm>
          <a:prstGeom prst="roundRect">
            <a:avLst>
              <a:gd name="adj" fmla="val 50000"/>
            </a:avLst>
          </a:prstGeom>
          <a:ln w="25400">
            <a:solidFill>
              <a:schemeClr val="accent3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9" name="Linea"/>
          <p:cNvSpPr/>
          <p:nvPr/>
        </p:nvSpPr>
        <p:spPr>
          <a:xfrm flipV="1">
            <a:off x="5721018" y="3881882"/>
            <a:ext cx="4253824" cy="1056899"/>
          </a:xfrm>
          <a:prstGeom prst="line">
            <a:avLst/>
          </a:prstGeom>
          <a:ln w="254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0" name="Indirizzo IP assegnato staticamente al nodo server"/>
          <p:cNvSpPr txBox="1"/>
          <p:nvPr/>
        </p:nvSpPr>
        <p:spPr>
          <a:xfrm>
            <a:off x="10003613" y="3363914"/>
            <a:ext cx="9291854" cy="61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/>
            </a:lvl1pPr>
          </a:lstStyle>
          <a:p>
            <a:pPr/>
            <a:r>
              <a:t>Indirizzo IP assegnato staticamente al nodo server</a:t>
            </a:r>
          </a:p>
        </p:txBody>
      </p:sp>
      <p:sp>
        <p:nvSpPr>
          <p:cNvPr id="211" name="Linea"/>
          <p:cNvSpPr/>
          <p:nvPr/>
        </p:nvSpPr>
        <p:spPr>
          <a:xfrm>
            <a:off x="6830312" y="6146684"/>
            <a:ext cx="3017902" cy="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2" name="Salvataggio nella memoria flash del certificato della CA che il client utilizzerà per verificare l’identità del server"/>
          <p:cNvSpPr txBox="1"/>
          <p:nvPr/>
        </p:nvSpPr>
        <p:spPr>
          <a:xfrm>
            <a:off x="9740993" y="5607133"/>
            <a:ext cx="12460619" cy="1096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/>
            </a:lvl1pPr>
          </a:lstStyle>
          <a:p>
            <a:pPr/>
            <a:r>
              <a:t>Salvataggio nella memoria flash del certificato della CA che il client utilizzerà per verificare l’identità del server</a:t>
            </a:r>
          </a:p>
        </p:txBody>
      </p:sp>
      <p:sp>
        <p:nvSpPr>
          <p:cNvPr id="213" name="In questa fase di definizione delle variabili e setup, non ci sono azioni particolarmente rilevanti da mostrare ai fini dell’implementazione di SSL; la connessione a internet e al server e la verifica del certificato viene fatta all’interno della funzione loop per evitare che il dispositivo rimanga inutilmente connesso alla rete."/>
          <p:cNvSpPr txBox="1"/>
          <p:nvPr/>
        </p:nvSpPr>
        <p:spPr>
          <a:xfrm>
            <a:off x="11867413" y="9755769"/>
            <a:ext cx="11273774" cy="3102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/>
            <a:r>
              <a:t>In questa fase di definizione delle variabili e setup, non ci sono azioni particolarmente rilevanti da mostrare ai fini dell’implementazione di SSL; la connessione a internet e al server e la verifica del certificato viene fatta all’interno della funzione loop per evitare che il dispositivo rimanga inutilmente connesso alla rete.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Implementazione di SSL (lato client) (2/2)"/>
          <p:cNvSpPr txBox="1"/>
          <p:nvPr/>
        </p:nvSpPr>
        <p:spPr>
          <a:xfrm>
            <a:off x="1251780" y="990482"/>
            <a:ext cx="22742345" cy="13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7800"/>
            </a:lvl1pPr>
          </a:lstStyle>
          <a:p>
            <a:pPr/>
            <a:r>
              <a:t>Implementazione di SSL (lato client) (2/2)</a:t>
            </a:r>
          </a:p>
        </p:txBody>
      </p:sp>
      <p:pic>
        <p:nvPicPr>
          <p:cNvPr id="216" name="client2.png" descr="clien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463" y="2443562"/>
            <a:ext cx="7815542" cy="1117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client3.png" descr="client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79473" y="2823853"/>
            <a:ext cx="6811520" cy="963117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Rettangolo arrotondato"/>
          <p:cNvSpPr/>
          <p:nvPr/>
        </p:nvSpPr>
        <p:spPr>
          <a:xfrm>
            <a:off x="1588296" y="3982472"/>
            <a:ext cx="6982031" cy="854956"/>
          </a:xfrm>
          <a:prstGeom prst="roundRect">
            <a:avLst>
              <a:gd name="adj" fmla="val 32921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9" name="Rettangolo arrotondato"/>
          <p:cNvSpPr/>
          <p:nvPr/>
        </p:nvSpPr>
        <p:spPr>
          <a:xfrm>
            <a:off x="1586902" y="5503691"/>
            <a:ext cx="4126150" cy="459607"/>
          </a:xfrm>
          <a:prstGeom prst="roundRect">
            <a:avLst>
              <a:gd name="adj" fmla="val 50000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0" name="Rettangolo arrotondato"/>
          <p:cNvSpPr/>
          <p:nvPr/>
        </p:nvSpPr>
        <p:spPr>
          <a:xfrm>
            <a:off x="1572079" y="6150213"/>
            <a:ext cx="7198310" cy="1983359"/>
          </a:xfrm>
          <a:prstGeom prst="roundRect">
            <a:avLst>
              <a:gd name="adj" fmla="val 17833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Rettangolo arrotondato"/>
          <p:cNvSpPr/>
          <p:nvPr/>
        </p:nvSpPr>
        <p:spPr>
          <a:xfrm>
            <a:off x="1539645" y="8793564"/>
            <a:ext cx="4745053" cy="2412917"/>
          </a:xfrm>
          <a:prstGeom prst="roundRect">
            <a:avLst>
              <a:gd name="adj" fmla="val 11665"/>
            </a:avLst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" name="Rettangolo arrotondato"/>
          <p:cNvSpPr/>
          <p:nvPr/>
        </p:nvSpPr>
        <p:spPr>
          <a:xfrm>
            <a:off x="1507211" y="11372047"/>
            <a:ext cx="6474241" cy="2250874"/>
          </a:xfrm>
          <a:prstGeom prst="roundRect">
            <a:avLst>
              <a:gd name="adj" fmla="val 14133"/>
            </a:avLst>
          </a:prstGeom>
          <a:ln w="25400">
            <a:solidFill>
              <a:srgbClr val="FF26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Rettangolo arrotondato"/>
          <p:cNvSpPr/>
          <p:nvPr/>
        </p:nvSpPr>
        <p:spPr>
          <a:xfrm>
            <a:off x="14318546" y="6506984"/>
            <a:ext cx="6474240" cy="3050857"/>
          </a:xfrm>
          <a:prstGeom prst="roundRect">
            <a:avLst>
              <a:gd name="adj" fmla="val 10427"/>
            </a:avLst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4" name="Rettangolo arrotondato"/>
          <p:cNvSpPr/>
          <p:nvPr/>
        </p:nvSpPr>
        <p:spPr>
          <a:xfrm>
            <a:off x="14315028" y="5511764"/>
            <a:ext cx="2640722" cy="531952"/>
          </a:xfrm>
          <a:prstGeom prst="roundRect">
            <a:avLst>
              <a:gd name="adj" fmla="val 50000"/>
            </a:avLst>
          </a:prstGeom>
          <a:ln w="254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Linea"/>
          <p:cNvSpPr/>
          <p:nvPr/>
        </p:nvSpPr>
        <p:spPr>
          <a:xfrm flipV="1">
            <a:off x="8351904" y="3443130"/>
            <a:ext cx="1055496" cy="546361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6" name="Necessary for client"/>
          <p:cNvSpPr txBox="1"/>
          <p:nvPr/>
        </p:nvSpPr>
        <p:spPr>
          <a:xfrm>
            <a:off x="9317259" y="3201496"/>
            <a:ext cx="3045389" cy="514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2500"/>
            </a:lvl1pPr>
          </a:lstStyle>
          <a:p>
            <a:pPr/>
            <a:r>
              <a:t>Necessary for client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Live Video"/>
          <p:cNvSpPr txBox="1"/>
          <p:nvPr/>
        </p:nvSpPr>
        <p:spPr>
          <a:xfrm>
            <a:off x="1251780" y="990482"/>
            <a:ext cx="22742345" cy="132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7800"/>
            </a:lvl1pPr>
          </a:lstStyle>
          <a:p>
            <a:pPr/>
            <a:r>
              <a:t>Live Video</a:t>
            </a:r>
          </a:p>
        </p:txBody>
      </p:sp>
      <p:pic>
        <p:nvPicPr>
          <p:cNvPr id="229" name="IMG_3704.mp4" descr="IMG_3704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723809" y="2683648"/>
            <a:ext cx="17798287" cy="10011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07000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Vulnerabilità"/>
          <p:cNvSpPr txBox="1"/>
          <p:nvPr>
            <p:ph type="title" idx="4294967295"/>
          </p:nvPr>
        </p:nvSpPr>
        <p:spPr>
          <a:xfrm>
            <a:off x="1262085" y="818293"/>
            <a:ext cx="14379772" cy="1355491"/>
          </a:xfrm>
          <a:prstGeom prst="rect">
            <a:avLst/>
          </a:prstGeom>
        </p:spPr>
        <p:txBody>
          <a:bodyPr anchor="b"/>
          <a:lstStyle>
            <a:lvl1pPr algn="l" defTabSz="591502">
              <a:defRPr b="1" sz="806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Vulnerabilità</a:t>
            </a:r>
          </a:p>
        </p:txBody>
      </p:sp>
      <p:sp>
        <p:nvSpPr>
          <p:cNvPr id="232" name="Autenticazione solo lato server: In realtà è solo un punto in sospeso, perché la libreria dell’ESP8266 offre anche dei metodi per l’autenticazione; inoltre, in alternativa, potremmo implementare una comunicazione a doppio canale TLS (quindi creare un certificato anche per il client validato dalla stessa CA del server).…"/>
          <p:cNvSpPr txBox="1"/>
          <p:nvPr/>
        </p:nvSpPr>
        <p:spPr>
          <a:xfrm>
            <a:off x="1260116" y="2095563"/>
            <a:ext cx="18651859" cy="9524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buSzPct val="145000"/>
              <a:buChar char="•"/>
              <a:defRPr sz="5700"/>
            </a:pPr>
            <a:r>
              <a:t>Autenticazione solo lato server:</a:t>
            </a:r>
            <a:br/>
            <a:r>
              <a:rPr b="0" sz="4400"/>
              <a:t>In realtà è solo un punto in sospeso, perché la libreria dell’ESP8266 offre anche dei metodi per l’autenticazione; inoltre, in alternativa, potremmo implementare una comunicazione a doppio canale TLS (quindi creare un certificato anche per il client validato dalla stessa CA del server).</a:t>
            </a:r>
            <a:endParaRPr b="0"/>
          </a:p>
          <a:p>
            <a:pPr marL="444500" indent="-444500" algn="l">
              <a:buSzPct val="145000"/>
              <a:buChar char="•"/>
              <a:defRPr sz="5700"/>
            </a:pPr>
            <a:r>
              <a:t>Conservazione della chiave privata e Salvataggio password Wi-Fi:</a:t>
            </a:r>
            <a:br/>
            <a:r>
              <a:rPr b="0" sz="4500"/>
              <a:t>Purtroppo c’è poco da fare! Salvare tutto nella memoria flash attualmente è il male minore in quanto il sistema, a meno che i dispositivi fisici non finiscano nelle mani di un utente esperto, resta sicuro. Se i dati venissero salvati nella EEPROM del dispositivo stesso sarebbero addirittura alla merce di un utente assolutamente inesperto.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onclusioni"/>
          <p:cNvSpPr txBox="1"/>
          <p:nvPr>
            <p:ph type="title" idx="4294967295"/>
          </p:nvPr>
        </p:nvSpPr>
        <p:spPr>
          <a:xfrm>
            <a:off x="1262085" y="818293"/>
            <a:ext cx="14379772" cy="1355491"/>
          </a:xfrm>
          <a:prstGeom prst="rect">
            <a:avLst/>
          </a:prstGeom>
        </p:spPr>
        <p:txBody>
          <a:bodyPr anchor="b"/>
          <a:lstStyle>
            <a:lvl1pPr algn="l" defTabSz="591502">
              <a:defRPr b="1" sz="806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Conclusioni</a:t>
            </a:r>
          </a:p>
        </p:txBody>
      </p:sp>
      <p:sp>
        <p:nvSpPr>
          <p:cNvPr id="235" name="Si conclude qui questo progetto che aveva lo scopo di mostrare come realizzare, in modo molto banale, una comunicazione sicura tra due nodi hardware connessi ad una stessa rete locale.…"/>
          <p:cNvSpPr txBox="1"/>
          <p:nvPr/>
        </p:nvSpPr>
        <p:spPr>
          <a:xfrm>
            <a:off x="1260116" y="2444567"/>
            <a:ext cx="18651859" cy="5591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3600"/>
            </a:pPr>
            <a:r>
              <a:t>Si conclude qui questo progetto che aveva lo scopo di mostrare come realizzare, in modo molto banale, una comunicazione sicura tra due nodi hardware connessi ad una stessa rete locale. </a:t>
            </a:r>
          </a:p>
          <a:p>
            <a:pPr algn="l">
              <a:defRPr b="0" sz="3600"/>
            </a:pPr>
            <a:r>
              <a:t>Abbiamo visto come il sistema risulti insicuro dal punto di vista dello storage delle informazioni, ma d’altronde da una board il cui valore di mercato oscilla tra i 3-10€…cosa possiamo pretendere?</a:t>
            </a:r>
          </a:p>
          <a:p>
            <a:pPr algn="l">
              <a:defRPr b="0" sz="3600"/>
            </a:pPr>
            <a:r>
              <a:t>Resta da mettere in chiaro comunque che l’implementazione dei metodi nei 2 sketch</a:t>
            </a:r>
          </a:p>
          <a:p>
            <a:pPr algn="l">
              <a:defRPr b="0" sz="3600"/>
            </a:pPr>
            <a:r>
              <a:t>precedenti, andrebbe fatta in maniera più accurata; io mi sono solo limitato solo a mostrare in modo semplice come utilizzare le funzioni.</a:t>
            </a:r>
          </a:p>
          <a:p>
            <a:pPr algn="l">
              <a:defRPr b="0" sz="3600"/>
            </a:pPr>
            <a:r>
              <a:t>Mi auguro di essere stato chiaro e che il progetto sia stato di vostro chiarimento.</a:t>
            </a:r>
          </a:p>
        </p:txBody>
      </p:sp>
      <p:sp>
        <p:nvSpPr>
          <p:cNvPr id="236" name="Fine"/>
          <p:cNvSpPr txBox="1"/>
          <p:nvPr/>
        </p:nvSpPr>
        <p:spPr>
          <a:xfrm>
            <a:off x="19215813" y="11289779"/>
            <a:ext cx="2280300" cy="1072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200"/>
            </a:lvl1pPr>
          </a:lstStyle>
          <a:p>
            <a:pPr/>
            <a:r>
              <a:t>Fine</a:t>
            </a:r>
          </a:p>
        </p:txBody>
      </p:sp>
      <p:sp>
        <p:nvSpPr>
          <p:cNvPr id="237" name="Link al progetto GitHub: https://github.com/pastre23/Progetto-SSD"/>
          <p:cNvSpPr txBox="1"/>
          <p:nvPr/>
        </p:nvSpPr>
        <p:spPr>
          <a:xfrm>
            <a:off x="1288423" y="9856436"/>
            <a:ext cx="1287020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rPr b="0"/>
              <a:t>Link al progetto GitHub:</a:t>
            </a:r>
            <a:r>
              <a:t> 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https://github.com/pastre23/Progetto-SSD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Un sistema di sensoristica il cui compito è quello di monitorare l’ambiente per rilevare eventuali fughe di fumi e gas.…"/>
          <p:cNvSpPr txBox="1"/>
          <p:nvPr>
            <p:ph type="subTitle" sz="half" idx="1"/>
          </p:nvPr>
        </p:nvSpPr>
        <p:spPr>
          <a:xfrm>
            <a:off x="1276622" y="3466963"/>
            <a:ext cx="13294383" cy="8221258"/>
          </a:xfrm>
          <a:prstGeom prst="rect">
            <a:avLst/>
          </a:prstGeom>
        </p:spPr>
        <p:txBody>
          <a:bodyPr/>
          <a:lstStyle/>
          <a:p>
            <a:pPr algn="l">
              <a:defRPr sz="3600"/>
            </a:pPr>
            <a:r>
              <a:t>Un sistema di sensoristica il cui compito è quello di monitorare l’ambiente per rilevare eventuali fughe di fumi e gas.</a:t>
            </a:r>
          </a:p>
          <a:p>
            <a:pPr algn="l">
              <a:defRPr sz="3600"/>
            </a:pPr>
            <a:r>
              <a:t>Il sistema è costituito da una coppia di nodi hardware, secondo un approccio Client-Server, dove il nodo </a:t>
            </a:r>
            <a:r>
              <a:rPr b="1"/>
              <a:t>client</a:t>
            </a:r>
            <a:r>
              <a:t> ha il compito di monitorare l’ambiente per captare presenze di gas e, in tal caso, avviare una comunicazione con il nodo </a:t>
            </a:r>
            <a:r>
              <a:rPr b="1"/>
              <a:t>server</a:t>
            </a:r>
            <a:r>
              <a:t> per dare l’allarme; quando quest’ultimo riceve il segnale di allerta, elabora l’emergenza (ad esempio contattando autorità competenti) ed invia una risposta al nodo client per segnalargli che l’allarme è stato ricevuto e gestito correttamente.</a:t>
            </a:r>
          </a:p>
          <a:p>
            <a:pPr algn="l">
              <a:defRPr sz="3600"/>
            </a:pPr>
          </a:p>
          <a:p>
            <a:pPr algn="l">
              <a:defRPr sz="3600"/>
            </a:pPr>
            <a:r>
              <a:t>Entrambi i nodi sono connessi ad una medesima rete locale, all’interno della quale si scambiano i messaggi.</a:t>
            </a:r>
          </a:p>
        </p:txBody>
      </p:sp>
      <p:sp>
        <p:nvSpPr>
          <p:cNvPr id="123" name="Il Progetto"/>
          <p:cNvSpPr txBox="1"/>
          <p:nvPr/>
        </p:nvSpPr>
        <p:spPr>
          <a:xfrm>
            <a:off x="1240003" y="1237860"/>
            <a:ext cx="14421528" cy="125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542210">
              <a:defRPr sz="7392"/>
            </a:lvl1pPr>
          </a:lstStyle>
          <a:p>
            <a:pPr/>
            <a:r>
              <a:t>Il Progetto</a:t>
            </a:r>
          </a:p>
        </p:txBody>
      </p:sp>
      <p:pic>
        <p:nvPicPr>
          <p:cNvPr id="124" name="IMG_3703.JPG" descr="IMG_370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60423" y="3832596"/>
            <a:ext cx="9017365" cy="6763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QluwTVU7FQIvaC8dZy6x2JaM.jpg" descr="QluwTVU7FQIvaC8dZy6x2Ja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11808" y="4153198"/>
            <a:ext cx="12778300" cy="9583726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Lo sviluppo di questo progetto si basa sull’utilizzo di una piattaforma open source sviluppata specificatamente per l’IoT, chiamata NodeMCU.…"/>
          <p:cNvSpPr txBox="1"/>
          <p:nvPr>
            <p:ph type="subTitle" idx="1"/>
          </p:nvPr>
        </p:nvSpPr>
        <p:spPr>
          <a:xfrm>
            <a:off x="1254492" y="2362728"/>
            <a:ext cx="16919411" cy="10384787"/>
          </a:xfrm>
          <a:prstGeom prst="rect">
            <a:avLst/>
          </a:prstGeom>
        </p:spPr>
        <p:txBody>
          <a:bodyPr/>
          <a:lstStyle/>
          <a:p>
            <a:pPr algn="l" defTabSz="642937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Lo sviluppo di questo progetto si basa sull’utilizzo di una piattaforma open source sviluppata specificatamente per l’IoT, chiamata NodeMCU.</a:t>
            </a:r>
          </a:p>
          <a:p>
            <a:pPr algn="l" defTabSz="642937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La peculiarità di questa board è quella di montare il modulo Wi-Fi ESP8266 che comprende: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una CPU Tensilica Xtensa LX106 che gira a 80MHz (su alcuni modelli può arrivare a 160MHz)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una memoria flash esterna che varia da 512Kb a 4Mb a seconda del modello, in cui viene memorizzato il programma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64Kb di memoria RAM per le istruzioni e 96Kb di memoria RAM per i dati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512 bytes di EEPROM;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Lo stack TCP/IP e la possibilità di collegarsi alle reti wifi b/g/n;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16 GPIO;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UART / I2C / I2S/ SPI / 1 modulo ADC a 10bit.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642937">
              <a:lnSpc>
                <a:spcPts val="65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8" name="NodeMCU ed ESP8266"/>
          <p:cNvSpPr txBox="1"/>
          <p:nvPr/>
        </p:nvSpPr>
        <p:spPr>
          <a:xfrm>
            <a:off x="1284168" y="1237860"/>
            <a:ext cx="14421528" cy="103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427196">
              <a:defRPr sz="5824"/>
            </a:lvl1pPr>
          </a:lstStyle>
          <a:p>
            <a:pPr/>
            <a:r>
              <a:t>NodeMCU ed ESP8266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NodeMCU-Amica-pinout-e1488716628882.jpg" descr="NodeMCU-Amica-pinout-e148871662888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64160" y="2990769"/>
            <a:ext cx="9624224" cy="867784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Il NodeMCU oltre a integrare il modulo ESP con tutte le funzionalità appena citate:…"/>
          <p:cNvSpPr txBox="1"/>
          <p:nvPr>
            <p:ph type="subTitle" sz="half" idx="1"/>
          </p:nvPr>
        </p:nvSpPr>
        <p:spPr>
          <a:xfrm>
            <a:off x="1528217" y="2355637"/>
            <a:ext cx="12583325" cy="10384788"/>
          </a:xfrm>
          <a:prstGeom prst="rect">
            <a:avLst/>
          </a:prstGeom>
        </p:spPr>
        <p:txBody>
          <a:bodyPr/>
          <a:lstStyle/>
          <a:p>
            <a:pPr algn="l" defTabSz="642937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Il NodeMCU oltre a integrare il modulo ESP con tutte le funzionalità appena citate: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Ha già installato il firmware NodeMCU al posto dell’interprete comandi AT di serie;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Ha integrato un convertitore USB/seriale TTL;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Ha integrato il regolatore di tensione a 3.3V;</a:t>
            </a:r>
          </a:p>
          <a:p>
            <a:pPr marL="732517" indent="-732517" algn="just" defTabSz="642937">
              <a:buSzPct val="145000"/>
              <a:buChar char="•"/>
              <a:tabLst>
                <a:tab pos="190500" algn="l"/>
                <a:tab pos="635000" algn="l"/>
              </a:tabLst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Sono presenti due pulsanti (reset e flash, quest’ultimo serve per riprogrammarne il firmware, cosa che sui moduli ESP si ottiene portando a massa il pin GPIO0).</a:t>
            </a:r>
          </a:p>
          <a:p>
            <a:pPr algn="l" defTabSz="642937">
              <a:lnSpc>
                <a:spcPts val="65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642937">
              <a:lnSpc>
                <a:spcPts val="65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Per lo sviluppo di progetti con l’ESP8266, è possibile utilizzare le librerie open-source (con relativa documentazione) disponibili su GitHub all’indirizzo: </a:t>
            </a:r>
            <a:r>
              <a:rPr u="sng">
                <a:hlinkClick r:id="rId3" invalidUrl="" action="" tgtFrame="" tooltip="" history="1" highlightClick="0" endSnd="0"/>
              </a:rPr>
              <a:t>https://github.com/esp8266/Arduino</a:t>
            </a:r>
          </a:p>
          <a:p>
            <a:pPr algn="l" defTabSz="642937">
              <a:lnSpc>
                <a:spcPts val="6500"/>
              </a:lnSpc>
              <a:defRPr sz="36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2" name="NodeMCU ed ESP8266"/>
          <p:cNvSpPr txBox="1"/>
          <p:nvPr/>
        </p:nvSpPr>
        <p:spPr>
          <a:xfrm>
            <a:off x="1284168" y="1237860"/>
            <a:ext cx="14421528" cy="103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427196">
              <a:defRPr sz="5824"/>
            </a:lvl1pPr>
          </a:lstStyle>
          <a:p>
            <a:pPr/>
            <a:r>
              <a:t>NodeMCU ed ESP8266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er il nodo client:…"/>
          <p:cNvSpPr txBox="1"/>
          <p:nvPr>
            <p:ph type="subTitle" idx="1"/>
          </p:nvPr>
        </p:nvSpPr>
        <p:spPr>
          <a:xfrm>
            <a:off x="1332576" y="2596350"/>
            <a:ext cx="21718848" cy="7964335"/>
          </a:xfrm>
          <a:prstGeom prst="rect">
            <a:avLst/>
          </a:prstGeom>
        </p:spPr>
        <p:txBody>
          <a:bodyPr/>
          <a:lstStyle/>
          <a:p>
            <a:pPr algn="l">
              <a:defRPr sz="3600"/>
            </a:pPr>
            <a:r>
              <a:t>Per il nodo client:</a:t>
            </a:r>
          </a:p>
          <a:p>
            <a:pPr marL="500062" indent="-500062" algn="l">
              <a:buSzPct val="145000"/>
              <a:buChar char="•"/>
              <a:defRPr sz="3600"/>
            </a:pPr>
            <a:r>
              <a:t>1 NodeMCU</a:t>
            </a:r>
          </a:p>
          <a:p>
            <a:pPr marL="500062" indent="-500062" algn="l">
              <a:buSzPct val="145000"/>
              <a:buChar char="•"/>
              <a:defRPr sz="3600"/>
            </a:pPr>
            <a:r>
              <a:t>1 Sensore MQ2 per rilevare gas combustible e fumo;</a:t>
            </a:r>
          </a:p>
          <a:p>
            <a:pPr marL="500062" indent="-500062" algn="l">
              <a:buSzPct val="145000"/>
              <a:buChar char="•"/>
              <a:defRPr sz="3600"/>
            </a:pPr>
            <a:r>
              <a:t>1 Sensore DHT11 per rilevare temperatura e umidità;</a:t>
            </a:r>
          </a:p>
          <a:p>
            <a:pPr marL="500062" indent="-500062" algn="l">
              <a:buSzPct val="145000"/>
              <a:buChar char="•"/>
              <a:defRPr sz="3600"/>
            </a:pPr>
            <a:r>
              <a:t>1 led bianco per segnalare l’avvenuta connessione alla rete;</a:t>
            </a:r>
          </a:p>
          <a:p>
            <a:pPr marL="500062" indent="-500062" algn="l">
              <a:buSzPct val="145000"/>
              <a:buChar char="•"/>
              <a:defRPr sz="3600"/>
            </a:pPr>
            <a:r>
              <a:t>1 led verde per segnalare l’avvenuta ricezione dell’allarme da parte del nodo server.</a:t>
            </a:r>
          </a:p>
          <a:p>
            <a:pPr algn="l">
              <a:defRPr sz="3600"/>
            </a:pPr>
          </a:p>
          <a:p>
            <a:pPr algn="l">
              <a:defRPr sz="3600"/>
            </a:pPr>
            <a:r>
              <a:t>Per il nodo server:</a:t>
            </a:r>
          </a:p>
          <a:p>
            <a:pPr marL="500062" indent="-500062" algn="l">
              <a:buSzPct val="145000"/>
              <a:buChar char="•"/>
              <a:defRPr sz="3600"/>
            </a:pPr>
            <a:r>
              <a:t>1 NodeMCU</a:t>
            </a:r>
          </a:p>
          <a:p>
            <a:pPr marL="500062" indent="-500062" algn="l">
              <a:buSzPct val="145000"/>
              <a:buChar char="•"/>
              <a:defRPr sz="3600"/>
            </a:pPr>
            <a:r>
              <a:t>1 led bianco per segnalare l’avvenuta connessione alla rete;</a:t>
            </a:r>
          </a:p>
          <a:p>
            <a:pPr marL="500062" indent="-500062" algn="l">
              <a:buSzPct val="145000"/>
              <a:buChar char="•"/>
              <a:defRPr sz="3600"/>
            </a:pPr>
            <a:r>
              <a:t>1 led rosso per segnalare la ricezione dell’allarme da parte del nodo client + 1 buzzer per emettere suono</a:t>
            </a:r>
          </a:p>
          <a:p>
            <a:pPr marL="500062" indent="-500062" algn="l">
              <a:buSzPct val="145000"/>
              <a:buChar char="•"/>
              <a:defRPr sz="3600"/>
            </a:pPr>
            <a:r>
              <a:t>1 schermo LCD per mostrare i valori di temperatura e umidità ricevuti dal client</a:t>
            </a:r>
          </a:p>
        </p:txBody>
      </p:sp>
      <p:sp>
        <p:nvSpPr>
          <p:cNvPr id="135" name="Cosa ho utilizzato?"/>
          <p:cNvSpPr txBox="1"/>
          <p:nvPr/>
        </p:nvSpPr>
        <p:spPr>
          <a:xfrm>
            <a:off x="1284168" y="1237860"/>
            <a:ext cx="14421528" cy="103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algn="l" defTabSz="427196">
              <a:defRPr sz="5824"/>
            </a:lvl1pPr>
          </a:lstStyle>
          <a:p>
            <a:pPr/>
            <a:r>
              <a:t>Cosa ho utilizzato?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ecurity"/>
          <p:cNvSpPr txBox="1"/>
          <p:nvPr>
            <p:ph type="ctrTitle"/>
          </p:nvPr>
        </p:nvSpPr>
        <p:spPr>
          <a:xfrm>
            <a:off x="1382460" y="959727"/>
            <a:ext cx="4378809" cy="1438728"/>
          </a:xfrm>
          <a:prstGeom prst="rect">
            <a:avLst/>
          </a:prstGeom>
        </p:spPr>
        <p:txBody>
          <a:bodyPr/>
          <a:lstStyle>
            <a:lvl1pPr algn="l" defTabSz="624363">
              <a:defRPr sz="8512"/>
            </a:lvl1pPr>
          </a:lstStyle>
          <a:p>
            <a:pPr/>
            <a:r>
              <a:t>Security</a:t>
            </a:r>
          </a:p>
        </p:txBody>
      </p:sp>
      <p:sp>
        <p:nvSpPr>
          <p:cNvPr id="138" name="Affinché la comunicazione tra client e server avvenga in modo sicuro, i due nodi implementano il protocollo SSL.…"/>
          <p:cNvSpPr txBox="1"/>
          <p:nvPr>
            <p:ph type="subTitle" sz="quarter" idx="1"/>
          </p:nvPr>
        </p:nvSpPr>
        <p:spPr>
          <a:xfrm>
            <a:off x="1514356" y="2774094"/>
            <a:ext cx="14200739" cy="3942680"/>
          </a:xfrm>
          <a:prstGeom prst="rect">
            <a:avLst/>
          </a:prstGeom>
        </p:spPr>
        <p:txBody>
          <a:bodyPr/>
          <a:lstStyle/>
          <a:p>
            <a:pPr algn="l">
              <a:defRPr sz="3600"/>
            </a:pPr>
            <a:r>
              <a:t>Affinché la comunicazione tra client e server avvenga in modo sicuro, i due nodi implementano il protocollo SSL.</a:t>
            </a:r>
          </a:p>
          <a:p>
            <a:pPr algn="l">
              <a:defRPr sz="3600"/>
            </a:pPr>
          </a:p>
          <a:p>
            <a:pPr algn="l">
              <a:defRPr sz="3600"/>
            </a:pPr>
            <a:r>
              <a:t>Per realizzarlo è stato necessario usare:</a:t>
            </a:r>
          </a:p>
          <a:p>
            <a:pPr marL="722312" indent="-722312" algn="l">
              <a:buSzPct val="145000"/>
              <a:buChar char="•"/>
              <a:defRPr sz="3600"/>
            </a:pPr>
            <a:r>
              <a:t>Generare le chiavi e i certificati digitali con OpenSSL;</a:t>
            </a:r>
          </a:p>
          <a:p>
            <a:pPr marL="722312" indent="-722312" algn="l">
              <a:buSzPct val="145000"/>
              <a:buChar char="•"/>
              <a:defRPr sz="3600"/>
            </a:pPr>
            <a:r>
              <a:t>Applicare le funzioni offerte dalla libreria dell’ESP8266.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enerazione dei certificati digitali tramite OpenSSL"/>
          <p:cNvSpPr txBox="1"/>
          <p:nvPr>
            <p:ph type="ctrTitle"/>
          </p:nvPr>
        </p:nvSpPr>
        <p:spPr>
          <a:xfrm>
            <a:off x="1293519" y="755383"/>
            <a:ext cx="14633037" cy="2139833"/>
          </a:xfrm>
          <a:prstGeom prst="rect">
            <a:avLst/>
          </a:prstGeom>
        </p:spPr>
        <p:txBody>
          <a:bodyPr/>
          <a:lstStyle>
            <a:lvl1pPr algn="l" defTabSz="476488">
              <a:defRPr b="1" sz="6496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Generazione dei certificati digitali tramite OpenSSL</a:t>
            </a:r>
          </a:p>
        </p:txBody>
      </p:sp>
      <p:sp>
        <p:nvSpPr>
          <p:cNvPr id="141" name="L’autenticazione SSL all’interno di questo progetto è unilaterale, ovvero, è il solo server ad autenticarsi presso il client. A tale scopo quindi è stato necessario generare un certificato digitale e una chiave privata RSA per il nodo server; ma prima ancora è stato generato un certificato digitale autofirmato per simulare un CA fittizia che validasse il certificato del server. Per fare questo abbiamo utilizzato i seguenti comandi con OpenSSL…"/>
          <p:cNvSpPr txBox="1"/>
          <p:nvPr>
            <p:ph type="subTitle" idx="1"/>
          </p:nvPr>
        </p:nvSpPr>
        <p:spPr>
          <a:xfrm>
            <a:off x="1290407" y="3204906"/>
            <a:ext cx="17946289" cy="9532163"/>
          </a:xfrm>
          <a:prstGeom prst="rect">
            <a:avLst/>
          </a:prstGeom>
        </p:spPr>
        <p:txBody>
          <a:bodyPr/>
          <a:lstStyle/>
          <a:p>
            <a:pPr algn="l">
              <a:defRPr sz="3600"/>
            </a:pPr>
            <a:r>
              <a:t>L’autenticazione SSL all’interno di questo progetto è </a:t>
            </a:r>
            <a:r>
              <a:rPr b="1"/>
              <a:t>unilaterale</a:t>
            </a:r>
            <a:r>
              <a:t>,</a:t>
            </a:r>
            <a:r>
              <a:rPr b="1"/>
              <a:t> </a:t>
            </a:r>
            <a:r>
              <a:t>ovvero, è il solo server ad autenticarsi presso il client. A tale scopo quindi è stato necessario generare un certificato digitale e una chiave privata RSA per il nodo server; ma prima ancora è stato generato un certificato digitale autofirmato per simulare un CA fittizia che validasse il certificato del server. Per fare questo abbiamo utilizzato i seguenti comandi con OpenSSL…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enerazione certificato digitale autofirmato CA"/>
          <p:cNvSpPr txBox="1"/>
          <p:nvPr>
            <p:ph type="ctrTitle"/>
          </p:nvPr>
        </p:nvSpPr>
        <p:spPr>
          <a:xfrm>
            <a:off x="1293519" y="992890"/>
            <a:ext cx="14633037" cy="2139833"/>
          </a:xfrm>
          <a:prstGeom prst="rect">
            <a:avLst/>
          </a:prstGeom>
        </p:spPr>
        <p:txBody>
          <a:bodyPr/>
          <a:lstStyle>
            <a:lvl1pPr algn="l" defTabSz="476488">
              <a:defRPr b="1" sz="6496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Generazione certificato digitale autofirmato CA</a:t>
            </a:r>
          </a:p>
        </p:txBody>
      </p:sp>
      <p:pic>
        <p:nvPicPr>
          <p:cNvPr id="144" name="Schermata 2018-02-27 alle 11.30.20.png" descr="Schermata 2018-02-27 alle 11.30.20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9211" y="3738245"/>
            <a:ext cx="21447154" cy="8561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enerazione certificato digitale autofirmato CA"/>
          <p:cNvSpPr txBox="1"/>
          <p:nvPr>
            <p:ph type="ctrTitle"/>
          </p:nvPr>
        </p:nvSpPr>
        <p:spPr>
          <a:xfrm>
            <a:off x="1364771" y="945388"/>
            <a:ext cx="14633037" cy="2139834"/>
          </a:xfrm>
          <a:prstGeom prst="rect">
            <a:avLst/>
          </a:prstGeom>
        </p:spPr>
        <p:txBody>
          <a:bodyPr/>
          <a:lstStyle>
            <a:lvl1pPr algn="l" defTabSz="476488">
              <a:defRPr b="1" sz="6496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Generazione certificato digitale autofirmato CA</a:t>
            </a:r>
          </a:p>
        </p:txBody>
      </p:sp>
      <p:pic>
        <p:nvPicPr>
          <p:cNvPr id="147" name="Schermata 2018-02-27 alle 11.57.19.png" descr="Schermata 2018-02-27 alle 11.57.19.png"/>
          <p:cNvPicPr>
            <a:picLocks noChangeAspect="1"/>
          </p:cNvPicPr>
          <p:nvPr/>
        </p:nvPicPr>
        <p:blipFill>
          <a:blip r:embed="rId2">
            <a:extLst/>
          </a:blip>
          <a:srcRect l="0" t="12041" r="0" b="0"/>
          <a:stretch>
            <a:fillRect/>
          </a:stretch>
        </p:blipFill>
        <p:spPr>
          <a:xfrm>
            <a:off x="1369529" y="3526617"/>
            <a:ext cx="21974258" cy="9033331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Linea"/>
          <p:cNvSpPr/>
          <p:nvPr/>
        </p:nvSpPr>
        <p:spPr>
          <a:xfrm>
            <a:off x="7013657" y="3919131"/>
            <a:ext cx="11449517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9" name="Linea"/>
          <p:cNvSpPr/>
          <p:nvPr/>
        </p:nvSpPr>
        <p:spPr>
          <a:xfrm>
            <a:off x="7042230" y="5942743"/>
            <a:ext cx="15853844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0" name="Linea"/>
          <p:cNvSpPr/>
          <p:nvPr/>
        </p:nvSpPr>
        <p:spPr>
          <a:xfrm>
            <a:off x="6953904" y="12015584"/>
            <a:ext cx="14098552" cy="1"/>
          </a:xfrm>
          <a:prstGeom prst="line">
            <a:avLst/>
          </a:pr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b="0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